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</p:sldIdLst>
  <p:sldSz cx="18288000" cy="10287000"/>
  <p:notesSz cx="6858000" cy="9144000"/>
  <p:embeddedFontLst>
    <p:embeddedFont>
      <p:font typeface="Trocchi" charset="1" panose="0000050000000000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Abril Fatface" charset="1" panose="02000503000000020003"/>
      <p:regular r:id="rId11"/>
    </p:embeddedFont>
    <p:embeddedFont>
      <p:font typeface="Abril Fatface Italics" charset="1" panose="02000503000000020003"/>
      <p:regular r:id="rId12"/>
    </p:embeddedFont>
    <p:embeddedFont>
      <p:font typeface="Noto Serif" charset="1" panose="02020600060500020200"/>
      <p:regular r:id="rId13"/>
    </p:embeddedFont>
    <p:embeddedFont>
      <p:font typeface="Noto Serif Bold" charset="1" panose="02020800060500020200"/>
      <p:regular r:id="rId14"/>
    </p:embeddedFont>
    <p:embeddedFont>
      <p:font typeface="Noto Serif Italics" charset="1" panose="02020600060500090200"/>
      <p:regular r:id="rId15"/>
    </p:embeddedFont>
    <p:embeddedFont>
      <p:font typeface="Noto Serif Bold Italics" charset="1" panose="02020800060500090200"/>
      <p:regular r:id="rId16"/>
    </p:embeddedFont>
    <p:embeddedFont>
      <p:font typeface="TT Hoves" charset="1" panose="02000003020000060003"/>
      <p:regular r:id="rId17"/>
    </p:embeddedFont>
    <p:embeddedFont>
      <p:font typeface="TT Hoves Bold" charset="1" panose="02000003020000060003"/>
      <p:regular r:id="rId18"/>
    </p:embeddedFont>
    <p:embeddedFont>
      <p:font typeface="TT Hoves Italics" charset="1" panose="02000003020000060003"/>
      <p:regular r:id="rId19"/>
    </p:embeddedFont>
    <p:embeddedFont>
      <p:font typeface="TT Hoves Bold Italics" charset="1" panose="02000003020000060003"/>
      <p:regular r:id="rId20"/>
    </p:embeddedFont>
    <p:embeddedFont>
      <p:font typeface="Helios" charset="1" panose="020B0504020202020204"/>
      <p:regular r:id="rId21"/>
    </p:embeddedFont>
    <p:embeddedFont>
      <p:font typeface="Helios Bold" charset="1" panose="020B0704020202020204"/>
      <p:regular r:id="rId22"/>
    </p:embeddedFont>
    <p:embeddedFont>
      <p:font typeface="Helios Italics" charset="1" panose="020B0503020202090204"/>
      <p:regular r:id="rId23"/>
    </p:embeddedFont>
    <p:embeddedFont>
      <p:font typeface="Helios Bold Italics" charset="1" panose="020B0703020202090204"/>
      <p:regular r:id="rId24"/>
    </p:embeddedFont>
    <p:embeddedFont>
      <p:font typeface="Cormorant Garamond" charset="1" panose="00000500000000000000"/>
      <p:regular r:id="rId25"/>
    </p:embeddedFont>
    <p:embeddedFont>
      <p:font typeface="Cormorant Garamond Bold" charset="1" panose="00000800000000000000"/>
      <p:regular r:id="rId26"/>
    </p:embeddedFont>
    <p:embeddedFont>
      <p:font typeface="Cormorant Garamond Italics" charset="1" panose="00000500000000000000"/>
      <p:regular r:id="rId27"/>
    </p:embeddedFont>
    <p:embeddedFont>
      <p:font typeface="Cormorant Garamond Bold Italics" charset="1" panose="00000800000000000000"/>
      <p:regular r:id="rId28"/>
    </p:embeddedFont>
    <p:embeddedFont>
      <p:font typeface="Cormorant Garamond Light" charset="1" panose="00000400000000000000"/>
      <p:regular r:id="rId29"/>
    </p:embeddedFont>
    <p:embeddedFont>
      <p:font typeface="Cormorant Garamond Light Italics" charset="1" panose="00000400000000000000"/>
      <p:regular r:id="rId30"/>
    </p:embeddedFont>
    <p:embeddedFont>
      <p:font typeface="Cormorant Garamond Medium" charset="1" panose="00000600000000000000"/>
      <p:regular r:id="rId31"/>
    </p:embeddedFont>
    <p:embeddedFont>
      <p:font typeface="Cormorant Garamond Medium Italics" charset="1" panose="00000600000000000000"/>
      <p:regular r:id="rId32"/>
    </p:embeddedFont>
    <p:embeddedFont>
      <p:font typeface="Cormorant Garamond Semi-Bold" charset="1" panose="00000700000000000000"/>
      <p:regular r:id="rId33"/>
    </p:embeddedFont>
    <p:embeddedFont>
      <p:font typeface="Cormorant Garamond Semi-Bold Italics" charset="1" panose="000007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slides/slide1.xml" Type="http://schemas.openxmlformats.org/officeDocument/2006/relationships/slide"/><Relationship Id="rId36" Target="slides/slide2.xml" Type="http://schemas.openxmlformats.org/officeDocument/2006/relationships/slide"/><Relationship Id="rId37" Target="slides/slide3.xml" Type="http://schemas.openxmlformats.org/officeDocument/2006/relationships/slide"/><Relationship Id="rId38" Target="slides/slide4.xml" Type="http://schemas.openxmlformats.org/officeDocument/2006/relationships/slide"/><Relationship Id="rId39" Target="slides/slide5.xml" Type="http://schemas.openxmlformats.org/officeDocument/2006/relationships/slide"/><Relationship Id="rId4" Target="theme/theme1.xml" Type="http://schemas.openxmlformats.org/officeDocument/2006/relationships/theme"/><Relationship Id="rId40" Target="slides/slide6.xml" Type="http://schemas.openxmlformats.org/officeDocument/2006/relationships/slide"/><Relationship Id="rId41" Target="slides/slide7.xml" Type="http://schemas.openxmlformats.org/officeDocument/2006/relationships/slide"/><Relationship Id="rId42" Target="slides/slide8.xml" Type="http://schemas.openxmlformats.org/officeDocument/2006/relationships/slide"/><Relationship Id="rId43" Target="slides/slide9.xml" Type="http://schemas.openxmlformats.org/officeDocument/2006/relationships/slide"/><Relationship Id="rId44" Target="slides/slide10.xml" Type="http://schemas.openxmlformats.org/officeDocument/2006/relationships/slide"/><Relationship Id="rId45" Target="slides/slide11.xml" Type="http://schemas.openxmlformats.org/officeDocument/2006/relationships/slide"/><Relationship Id="rId46" Target="slides/slide12.xml" Type="http://schemas.openxmlformats.org/officeDocument/2006/relationships/slide"/><Relationship Id="rId47" Target="slides/slide13.xml" Type="http://schemas.openxmlformats.org/officeDocument/2006/relationships/slide"/><Relationship Id="rId48" Target="slides/slide14.xml" Type="http://schemas.openxmlformats.org/officeDocument/2006/relationships/slide"/><Relationship Id="rId49" Target="slides/slide15.xml" Type="http://schemas.openxmlformats.org/officeDocument/2006/relationships/slide"/><Relationship Id="rId5" Target="tableStyles.xml" Type="http://schemas.openxmlformats.org/officeDocument/2006/relationships/tableStyles"/><Relationship Id="rId50" Target="slides/slide16.xml" Type="http://schemas.openxmlformats.org/officeDocument/2006/relationships/slide"/><Relationship Id="rId51" Target="slides/slide17.xml" Type="http://schemas.openxmlformats.org/officeDocument/2006/relationships/slide"/><Relationship Id="rId52" Target="slides/slide18.xml" Type="http://schemas.openxmlformats.org/officeDocument/2006/relationships/slide"/><Relationship Id="rId53" Target="slides/slide19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25.pn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jpeg" Type="http://schemas.openxmlformats.org/officeDocument/2006/relationships/image"/><Relationship Id="rId5" Target="../media/image2.png" Type="http://schemas.openxmlformats.org/officeDocument/2006/relationships/image"/><Relationship Id="rId6" Target="../media/image1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2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0106" y="2410928"/>
            <a:ext cx="7482239" cy="5252160"/>
          </a:xfrm>
          <a:custGeom>
            <a:avLst/>
            <a:gdLst/>
            <a:ahLst/>
            <a:cxnLst/>
            <a:rect r="r" b="b" t="t" l="l"/>
            <a:pathLst>
              <a:path h="5252160" w="7482239">
                <a:moveTo>
                  <a:pt x="0" y="0"/>
                </a:moveTo>
                <a:lnTo>
                  <a:pt x="7482240" y="0"/>
                </a:lnTo>
                <a:lnTo>
                  <a:pt x="7482240" y="5252160"/>
                </a:lnTo>
                <a:lnTo>
                  <a:pt x="0" y="52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92" t="-124615" r="-50311" b="-610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943132">
            <a:off x="-7637317" y="-1265619"/>
            <a:ext cx="22461858" cy="10248224"/>
            <a:chOff x="0" y="0"/>
            <a:chExt cx="5915880" cy="2699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5880" cy="2699121"/>
            </a:xfrm>
            <a:custGeom>
              <a:avLst/>
              <a:gdLst/>
              <a:ahLst/>
              <a:cxnLst/>
              <a:rect r="r" b="b" t="t" l="l"/>
              <a:pathLst>
                <a:path h="2699121" w="5915880">
                  <a:moveTo>
                    <a:pt x="0" y="0"/>
                  </a:moveTo>
                  <a:lnTo>
                    <a:pt x="5915880" y="0"/>
                  </a:lnTo>
                  <a:lnTo>
                    <a:pt x="5915880" y="2699121"/>
                  </a:lnTo>
                  <a:lnTo>
                    <a:pt x="0" y="2699121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915880" cy="2746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</a:rPr>
                <a:t>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987761" y="1373900"/>
            <a:ext cx="10557867" cy="740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9"/>
              </a:lnSpc>
            </a:pPr>
            <a:r>
              <a:rPr lang="en-US" sz="52665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6315" y="4728187"/>
            <a:ext cx="7709905" cy="617643"/>
            <a:chOff x="0" y="0"/>
            <a:chExt cx="2373679" cy="190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3679" cy="190156"/>
            </a:xfrm>
            <a:custGeom>
              <a:avLst/>
              <a:gdLst/>
              <a:ahLst/>
              <a:cxnLst/>
              <a:rect r="r" b="b" t="t" l="l"/>
              <a:pathLst>
                <a:path h="190156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90156"/>
                  </a:lnTo>
                  <a:lnTo>
                    <a:pt x="0" y="190156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291173" y="5396170"/>
            <a:ext cx="2691570" cy="3046972"/>
          </a:xfrm>
          <a:custGeom>
            <a:avLst/>
            <a:gdLst/>
            <a:ahLst/>
            <a:cxnLst/>
            <a:rect r="r" b="b" t="t" l="l"/>
            <a:pathLst>
              <a:path h="3046972" w="2691570">
                <a:moveTo>
                  <a:pt x="0" y="0"/>
                </a:moveTo>
                <a:lnTo>
                  <a:pt x="2691570" y="0"/>
                </a:lnTo>
                <a:lnTo>
                  <a:pt x="2691570" y="3046972"/>
                </a:lnTo>
                <a:lnTo>
                  <a:pt x="0" y="304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12" t="-82686" r="-40244" b="-568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54087" y="8848989"/>
            <a:ext cx="2196517" cy="1050803"/>
          </a:xfrm>
          <a:custGeom>
            <a:avLst/>
            <a:gdLst/>
            <a:ahLst/>
            <a:cxnLst/>
            <a:rect r="r" b="b" t="t" l="l"/>
            <a:pathLst>
              <a:path h="1050803" w="2196517">
                <a:moveTo>
                  <a:pt x="0" y="0"/>
                </a:moveTo>
                <a:lnTo>
                  <a:pt x="2196517" y="0"/>
                </a:lnTo>
                <a:lnTo>
                  <a:pt x="2196517" y="1050803"/>
                </a:lnTo>
                <a:lnTo>
                  <a:pt x="0" y="105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1624" y="262828"/>
            <a:ext cx="4324926" cy="765872"/>
          </a:xfrm>
          <a:custGeom>
            <a:avLst/>
            <a:gdLst/>
            <a:ahLst/>
            <a:cxnLst/>
            <a:rect r="r" b="b" t="t" l="l"/>
            <a:pathLst>
              <a:path h="765872" w="4324926">
                <a:moveTo>
                  <a:pt x="0" y="0"/>
                </a:moveTo>
                <a:lnTo>
                  <a:pt x="4324926" y="0"/>
                </a:lnTo>
                <a:lnTo>
                  <a:pt x="4324926" y="765872"/>
                </a:lnTo>
                <a:lnTo>
                  <a:pt x="0" y="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73086" y="4817316"/>
            <a:ext cx="4299087" cy="53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3836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72174" y="8347892"/>
            <a:ext cx="6388218" cy="172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API - 4º SEMESTRE</a:t>
            </a:r>
          </a:p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4ª SPRINT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1379" y="1259898"/>
            <a:ext cx="23496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espaguete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Diagrama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7921" y="1951142"/>
            <a:ext cx="7534275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Trocchi"/>
              </a:rPr>
              <a:t>Diferença entre o fluxo do processo: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205647" y="2693876"/>
            <a:ext cx="15221678" cy="5446507"/>
          </a:xfrm>
          <a:custGeom>
            <a:avLst/>
            <a:gdLst/>
            <a:ahLst/>
            <a:cxnLst/>
            <a:rect r="r" b="b" t="t" l="l"/>
            <a:pathLst>
              <a:path h="5446507" w="15221678">
                <a:moveTo>
                  <a:pt x="0" y="0"/>
                </a:moveTo>
                <a:lnTo>
                  <a:pt x="15221678" y="0"/>
                </a:lnTo>
                <a:lnTo>
                  <a:pt x="15221678" y="5446507"/>
                </a:lnTo>
                <a:lnTo>
                  <a:pt x="0" y="544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>
            <a:off x="6099069" y="3319556"/>
            <a:ext cx="167024" cy="3026382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39810" y="2740157"/>
            <a:ext cx="7408379" cy="6518143"/>
            <a:chOff x="0" y="0"/>
            <a:chExt cx="1656026" cy="14570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026" cy="1457028"/>
            </a:xfrm>
            <a:custGeom>
              <a:avLst/>
              <a:gdLst/>
              <a:ahLst/>
              <a:cxnLst/>
              <a:rect r="r" b="b" t="t" l="l"/>
              <a:pathLst>
                <a:path h="1457028" w="1656026">
                  <a:moveTo>
                    <a:pt x="0" y="0"/>
                  </a:moveTo>
                  <a:lnTo>
                    <a:pt x="1656026" y="0"/>
                  </a:lnTo>
                  <a:lnTo>
                    <a:pt x="1656026" y="1457028"/>
                  </a:lnTo>
                  <a:lnTo>
                    <a:pt x="0" y="1457028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56026" cy="1495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084431" y="4390269"/>
            <a:ext cx="481114" cy="604139"/>
          </a:xfrm>
          <a:custGeom>
            <a:avLst/>
            <a:gdLst/>
            <a:ahLst/>
            <a:cxnLst/>
            <a:rect r="r" b="b" t="t" l="l"/>
            <a:pathLst>
              <a:path h="604139" w="481114">
                <a:moveTo>
                  <a:pt x="0" y="0"/>
                </a:moveTo>
                <a:lnTo>
                  <a:pt x="481115" y="0"/>
                </a:lnTo>
                <a:lnTo>
                  <a:pt x="481115" y="604140"/>
                </a:lnTo>
                <a:lnTo>
                  <a:pt x="0" y="60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205476" y="3985587"/>
            <a:ext cx="1647299" cy="164729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6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469610" y="4249721"/>
            <a:ext cx="1119032" cy="1119032"/>
          </a:xfrm>
          <a:custGeom>
            <a:avLst/>
            <a:gdLst/>
            <a:ahLst/>
            <a:cxnLst/>
            <a:rect r="r" b="b" t="t" l="l"/>
            <a:pathLst>
              <a:path h="1119032" w="1119032">
                <a:moveTo>
                  <a:pt x="0" y="0"/>
                </a:moveTo>
                <a:lnTo>
                  <a:pt x="1119032" y="0"/>
                </a:lnTo>
                <a:lnTo>
                  <a:pt x="1119032" y="1119032"/>
                </a:lnTo>
                <a:lnTo>
                  <a:pt x="0" y="1119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0278" y="1132898"/>
            <a:ext cx="22395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6901243" y="6542118"/>
            <a:ext cx="4485515" cy="1222628"/>
            <a:chOff x="0" y="0"/>
            <a:chExt cx="5980686" cy="163017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5980686" cy="827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7"/>
                </a:lnSpc>
                <a:spcBef>
                  <a:spcPct val="0"/>
                </a:spcBef>
              </a:pPr>
              <a:r>
                <a:rPr lang="en-US" sz="4005">
                  <a:solidFill>
                    <a:srgbClr val="2A2E3A"/>
                  </a:solidFill>
                  <a:latin typeface="Helios Bold"/>
                </a:rPr>
                <a:t>Proposta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19918"/>
              <a:ext cx="5980686" cy="610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8"/>
                </a:lnSpc>
              </a:pPr>
              <a:r>
                <a:rPr lang="en-US" sz="2827">
                  <a:solidFill>
                    <a:srgbClr val="2A2E3A"/>
                  </a:solidFill>
                  <a:latin typeface="TT Hoves"/>
                </a:rPr>
                <a:t>Poka Yoke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385" t="-119881" r="-102816" b="-10920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297268" y="2816105"/>
            <a:ext cx="15665106" cy="688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90"/>
              </a:lnSpc>
            </a:pPr>
            <a:r>
              <a:rPr lang="en-US" sz="3500">
                <a:solidFill>
                  <a:srgbClr val="000000"/>
                </a:solidFill>
                <a:latin typeface="Trocchi"/>
              </a:rPr>
              <a:t>Desenvolver um sistema de verificação por imagem, que avise quando houver falhas na impressão </a:t>
            </a:r>
          </a:p>
          <a:p>
            <a:pPr>
              <a:lnSpc>
                <a:spcPts val="6090"/>
              </a:lnSpc>
            </a:pPr>
          </a:p>
          <a:p>
            <a:pPr marL="755651" indent="-377825" lvl="1">
              <a:lnSpc>
                <a:spcPts val="609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"/>
              </a:rPr>
              <a:t>Instalação feita no máquinario de colagem</a:t>
            </a:r>
          </a:p>
          <a:p>
            <a:pPr marL="755651" indent="-377825" lvl="1">
              <a:lnSpc>
                <a:spcPts val="609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"/>
              </a:rPr>
              <a:t>Desenvolvido especialmente para o processo</a:t>
            </a:r>
          </a:p>
          <a:p>
            <a:pPr marL="755651" indent="-377825" lvl="1">
              <a:lnSpc>
                <a:spcPts val="609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"/>
              </a:rPr>
              <a:t>Alarme sonoro ou pausa na produção em caso da identificação de falhas para evitar perdas</a:t>
            </a:r>
          </a:p>
          <a:p>
            <a:pPr marL="755651" indent="-377825" lvl="1">
              <a:lnSpc>
                <a:spcPts val="6090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"/>
              </a:rPr>
              <a:t>Diminuição na necessidade de inspeções</a:t>
            </a:r>
          </a:p>
          <a:p>
            <a:pPr>
              <a:lnSpc>
                <a:spcPts val="609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1189203"/>
            <a:ext cx="3466009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Noto Serif"/>
              </a:rPr>
              <a:t>Com inteligência artificial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16494" y="2521985"/>
            <a:ext cx="13439733" cy="6966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95"/>
              </a:lnSpc>
            </a:pPr>
            <a:r>
              <a:rPr lang="en-US" sz="3500">
                <a:solidFill>
                  <a:srgbClr val="000000"/>
                </a:solidFill>
                <a:latin typeface="Trocchi"/>
              </a:rPr>
              <a:t>Poka Yoke com inteligência artificial: </a:t>
            </a:r>
          </a:p>
          <a:p>
            <a:pPr algn="just">
              <a:lnSpc>
                <a:spcPts val="6195"/>
              </a:lnSpc>
            </a:pPr>
          </a:p>
          <a:p>
            <a:pPr algn="just" marL="755651" indent="-377825" lvl="1">
              <a:lnSpc>
                <a:spcPts val="61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 Semi-Bold"/>
              </a:rPr>
              <a:t>Visão Computacional;</a:t>
            </a:r>
          </a:p>
          <a:p>
            <a:pPr algn="just" marL="755651" indent="-377825" lvl="1">
              <a:lnSpc>
                <a:spcPts val="61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 Semi-Bold"/>
              </a:rPr>
              <a:t>Análise de Dados em Tempo Real;</a:t>
            </a:r>
          </a:p>
          <a:p>
            <a:pPr algn="just" marL="755651" indent="-377825" lvl="1">
              <a:lnSpc>
                <a:spcPts val="61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 Semi-Bold"/>
              </a:rPr>
              <a:t>Sensores Inteligentes;</a:t>
            </a:r>
          </a:p>
          <a:p>
            <a:pPr algn="just" marL="755651" indent="-377825" lvl="1">
              <a:lnSpc>
                <a:spcPts val="61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 Semi-Bold"/>
              </a:rPr>
              <a:t>Feedback em Tempo Real para Operadores;</a:t>
            </a:r>
          </a:p>
          <a:p>
            <a:pPr algn="just" marL="755651" indent="-377825" lvl="1">
              <a:lnSpc>
                <a:spcPts val="61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 Semi-Bold"/>
              </a:rPr>
              <a:t>Integração com Sistemas de Controle;</a:t>
            </a:r>
          </a:p>
          <a:p>
            <a:pPr algn="just" marL="755651" indent="-377825" lvl="1">
              <a:lnSpc>
                <a:spcPts val="61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 Semi-Bold"/>
              </a:rPr>
              <a:t>Manutenção Preditiva;</a:t>
            </a:r>
          </a:p>
          <a:p>
            <a:pPr algn="just" marL="755651" indent="-377825" lvl="1">
              <a:lnSpc>
                <a:spcPts val="6195"/>
              </a:lnSpc>
              <a:buFont typeface="Arial"/>
              <a:buChar char="•"/>
            </a:pPr>
            <a:r>
              <a:rPr lang="en-US" sz="3500">
                <a:solidFill>
                  <a:srgbClr val="000000"/>
                </a:solidFill>
                <a:latin typeface="Trocchi Semi-Bold"/>
              </a:rPr>
              <a:t>Simulação e Treinamento Virtual.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819567" y="3593572"/>
            <a:ext cx="7086648" cy="5943648"/>
          </a:xfrm>
          <a:custGeom>
            <a:avLst/>
            <a:gdLst/>
            <a:ahLst/>
            <a:cxnLst/>
            <a:rect r="r" b="b" t="t" l="l"/>
            <a:pathLst>
              <a:path h="5943648" w="7086648">
                <a:moveTo>
                  <a:pt x="0" y="0"/>
                </a:moveTo>
                <a:lnTo>
                  <a:pt x="7086649" y="0"/>
                </a:lnTo>
                <a:lnTo>
                  <a:pt x="7086649" y="5943648"/>
                </a:lnTo>
                <a:lnTo>
                  <a:pt x="0" y="5943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615" r="0" b="-961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555613" y="6386697"/>
            <a:ext cx="779224" cy="613462"/>
          </a:xfrm>
          <a:custGeom>
            <a:avLst/>
            <a:gdLst/>
            <a:ahLst/>
            <a:cxnLst/>
            <a:rect r="r" b="b" t="t" l="l"/>
            <a:pathLst>
              <a:path h="613462" w="779224">
                <a:moveTo>
                  <a:pt x="0" y="0"/>
                </a:moveTo>
                <a:lnTo>
                  <a:pt x="779225" y="0"/>
                </a:lnTo>
                <a:lnTo>
                  <a:pt x="779225" y="613462"/>
                </a:lnTo>
                <a:lnTo>
                  <a:pt x="0" y="6134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555613" y="5143500"/>
            <a:ext cx="804370" cy="804370"/>
          </a:xfrm>
          <a:custGeom>
            <a:avLst/>
            <a:gdLst/>
            <a:ahLst/>
            <a:cxnLst/>
            <a:rect r="r" b="b" t="t" l="l"/>
            <a:pathLst>
              <a:path h="804370" w="804370">
                <a:moveTo>
                  <a:pt x="0" y="0"/>
                </a:moveTo>
                <a:lnTo>
                  <a:pt x="804371" y="0"/>
                </a:lnTo>
                <a:lnTo>
                  <a:pt x="804371" y="804370"/>
                </a:lnTo>
                <a:lnTo>
                  <a:pt x="0" y="8043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1189203"/>
            <a:ext cx="3466009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Noto Serif"/>
              </a:rPr>
              <a:t>Sugestões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19567" y="1681010"/>
            <a:ext cx="551666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rocchi"/>
              </a:rPr>
              <a:t>Sugestão: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819567" y="1955647"/>
            <a:ext cx="4973717" cy="1216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Hoves"/>
              </a:rPr>
              <a:t>Keyence - sensores laser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74309" y="5250410"/>
            <a:ext cx="294513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Hoves"/>
              </a:rPr>
              <a:t>+55-11-3045-4011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74309" y="6398153"/>
            <a:ext cx="365569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Hoves"/>
              </a:rPr>
              <a:t>info@keyence.com.br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02975" y="4738283"/>
            <a:ext cx="804370" cy="804370"/>
          </a:xfrm>
          <a:custGeom>
            <a:avLst/>
            <a:gdLst/>
            <a:ahLst/>
            <a:cxnLst/>
            <a:rect r="r" b="b" t="t" l="l"/>
            <a:pathLst>
              <a:path h="804370" w="804370">
                <a:moveTo>
                  <a:pt x="0" y="0"/>
                </a:moveTo>
                <a:lnTo>
                  <a:pt x="804370" y="0"/>
                </a:lnTo>
                <a:lnTo>
                  <a:pt x="804370" y="804371"/>
                </a:lnTo>
                <a:lnTo>
                  <a:pt x="0" y="804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53063" y="3965492"/>
            <a:ext cx="6855574" cy="5236741"/>
          </a:xfrm>
          <a:custGeom>
            <a:avLst/>
            <a:gdLst/>
            <a:ahLst/>
            <a:cxnLst/>
            <a:rect r="r" b="b" t="t" l="l"/>
            <a:pathLst>
              <a:path h="5236741" w="6855574">
                <a:moveTo>
                  <a:pt x="0" y="0"/>
                </a:moveTo>
                <a:lnTo>
                  <a:pt x="6855574" y="0"/>
                </a:lnTo>
                <a:lnTo>
                  <a:pt x="6855574" y="5236741"/>
                </a:lnTo>
                <a:lnTo>
                  <a:pt x="0" y="52367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047" t="0" r="-1990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02975" y="6106897"/>
            <a:ext cx="804370" cy="1019804"/>
          </a:xfrm>
          <a:custGeom>
            <a:avLst/>
            <a:gdLst/>
            <a:ahLst/>
            <a:cxnLst/>
            <a:rect r="r" b="b" t="t" l="l"/>
            <a:pathLst>
              <a:path h="1019804" w="804370">
                <a:moveTo>
                  <a:pt x="0" y="0"/>
                </a:moveTo>
                <a:lnTo>
                  <a:pt x="804370" y="0"/>
                </a:lnTo>
                <a:lnTo>
                  <a:pt x="804370" y="1019803"/>
                </a:lnTo>
                <a:lnTo>
                  <a:pt x="0" y="10198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0" y="1189203"/>
            <a:ext cx="3466009" cy="53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09"/>
              </a:lnSpc>
            </a:pPr>
            <a:r>
              <a:rPr lang="en-US" sz="3150">
                <a:solidFill>
                  <a:srgbClr val="FFFFFF"/>
                </a:solidFill>
                <a:latin typeface="Noto Serif"/>
              </a:rPr>
              <a:t>Sugestões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19567" y="1415898"/>
            <a:ext cx="551666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rocchi"/>
              </a:rPr>
              <a:t>Sugestão de pokayoke: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786468" y="2665293"/>
            <a:ext cx="5922169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Hoves"/>
              </a:rPr>
              <a:t>Subiter - Visão computacional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27632" y="4845194"/>
            <a:ext cx="5471160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Hoves"/>
              </a:rPr>
              <a:t>(12) 2012-6202 | (12) 99668-9357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27632" y="6092924"/>
            <a:ext cx="6071240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Hoves"/>
              </a:rPr>
              <a:t>Centro Empresarial II - Estrada Dr. Altino Bondensan, 500 - sala 2403 - 2º piso - Eugênio de Melo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626282" y="2521089"/>
            <a:ext cx="7684913" cy="3611667"/>
          </a:xfrm>
          <a:custGeom>
            <a:avLst/>
            <a:gdLst/>
            <a:ahLst/>
            <a:cxnLst/>
            <a:rect r="r" b="b" t="t" l="l"/>
            <a:pathLst>
              <a:path h="3611667" w="7684913">
                <a:moveTo>
                  <a:pt x="0" y="0"/>
                </a:moveTo>
                <a:lnTo>
                  <a:pt x="7684912" y="0"/>
                </a:lnTo>
                <a:lnTo>
                  <a:pt x="7684912" y="3611667"/>
                </a:lnTo>
                <a:lnTo>
                  <a:pt x="0" y="3611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22" r="0" b="-1090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56759" y="6591501"/>
            <a:ext cx="8034354" cy="1756700"/>
          </a:xfrm>
          <a:custGeom>
            <a:avLst/>
            <a:gdLst/>
            <a:ahLst/>
            <a:cxnLst/>
            <a:rect r="r" b="b" t="t" l="l"/>
            <a:pathLst>
              <a:path h="1756700" w="8034354">
                <a:moveTo>
                  <a:pt x="0" y="0"/>
                </a:moveTo>
                <a:lnTo>
                  <a:pt x="8034355" y="0"/>
                </a:lnTo>
                <a:lnTo>
                  <a:pt x="8034355" y="1756700"/>
                </a:lnTo>
                <a:lnTo>
                  <a:pt x="0" y="17567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3705" r="0" b="-13705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51172" y="-133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POKA YOKE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57272" y="1179678"/>
            <a:ext cx="5516664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Trocchi"/>
              </a:rPr>
              <a:t>Pesquisa de valores: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06228" y="8748251"/>
            <a:ext cx="14749999" cy="104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0"/>
              </a:lnSpc>
            </a:pPr>
            <a:r>
              <a:rPr lang="en-US" sz="3050">
                <a:solidFill>
                  <a:srgbClr val="000000"/>
                </a:solidFill>
                <a:latin typeface="Trocchi"/>
              </a:rPr>
              <a:t>A partir de uma pesquisa de mercado foi definido um orçamento médio entre R$12.000,00 A R$30.000,00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0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Resultados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3399" y="1132898"/>
            <a:ext cx="183326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esperados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6663" y="2511305"/>
            <a:ext cx="14411027" cy="615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9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occhi"/>
              </a:rPr>
              <a:t>Menos movimentação de materiais</a:t>
            </a:r>
          </a:p>
          <a:p>
            <a:pPr marL="863599" indent="-431800" lvl="1">
              <a:lnSpc>
                <a:spcPts val="9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occhi"/>
              </a:rPr>
              <a:t>Menor movimentação de funcionários</a:t>
            </a:r>
          </a:p>
          <a:p>
            <a:pPr marL="863599" indent="-431800" lvl="1">
              <a:lnSpc>
                <a:spcPts val="9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occhi"/>
              </a:rPr>
              <a:t>Uma inspeção mais segura a fim de evitar retrabalhos</a:t>
            </a:r>
          </a:p>
          <a:p>
            <a:pPr marL="863599" indent="-431800" lvl="1">
              <a:lnSpc>
                <a:spcPts val="9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occhi"/>
              </a:rPr>
              <a:t>Economia de espaço</a:t>
            </a:r>
          </a:p>
          <a:p>
            <a:pPr marL="863599" indent="-431800" lvl="1">
              <a:lnSpc>
                <a:spcPts val="99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occhi"/>
              </a:rPr>
              <a:t>Melhor fluxo de processos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87508" y="4136794"/>
            <a:ext cx="10931267" cy="5740235"/>
          </a:xfrm>
          <a:custGeom>
            <a:avLst/>
            <a:gdLst/>
            <a:ahLst/>
            <a:cxnLst/>
            <a:rect r="r" b="b" t="t" l="l"/>
            <a:pathLst>
              <a:path h="5740235" w="10931267">
                <a:moveTo>
                  <a:pt x="0" y="0"/>
                </a:moveTo>
                <a:lnTo>
                  <a:pt x="10931267" y="0"/>
                </a:lnTo>
                <a:lnTo>
                  <a:pt x="10931267" y="5740235"/>
                </a:lnTo>
                <a:lnTo>
                  <a:pt x="0" y="57402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03494" y="1587598"/>
            <a:ext cx="13355806" cy="2278646"/>
          </a:xfrm>
          <a:custGeom>
            <a:avLst/>
            <a:gdLst/>
            <a:ahLst/>
            <a:cxnLst/>
            <a:rect r="r" b="b" t="t" l="l"/>
            <a:pathLst>
              <a:path h="2278646" w="13355806">
                <a:moveTo>
                  <a:pt x="0" y="0"/>
                </a:moveTo>
                <a:lnTo>
                  <a:pt x="13355806" y="0"/>
                </a:lnTo>
                <a:lnTo>
                  <a:pt x="13355806" y="2278646"/>
                </a:lnTo>
                <a:lnTo>
                  <a:pt x="0" y="22786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0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Cronograma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70106" y="2410928"/>
            <a:ext cx="7482239" cy="5252160"/>
          </a:xfrm>
          <a:custGeom>
            <a:avLst/>
            <a:gdLst/>
            <a:ahLst/>
            <a:cxnLst/>
            <a:rect r="r" b="b" t="t" l="l"/>
            <a:pathLst>
              <a:path h="5252160" w="7482239">
                <a:moveTo>
                  <a:pt x="0" y="0"/>
                </a:moveTo>
                <a:lnTo>
                  <a:pt x="7482240" y="0"/>
                </a:lnTo>
                <a:lnTo>
                  <a:pt x="7482240" y="5252160"/>
                </a:lnTo>
                <a:lnTo>
                  <a:pt x="0" y="5252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6392" t="-124615" r="-50311" b="-6108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2943132">
            <a:off x="-7637317" y="-1265619"/>
            <a:ext cx="22461858" cy="10248224"/>
            <a:chOff x="0" y="0"/>
            <a:chExt cx="5915880" cy="26991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915880" cy="2699121"/>
            </a:xfrm>
            <a:custGeom>
              <a:avLst/>
              <a:gdLst/>
              <a:ahLst/>
              <a:cxnLst/>
              <a:rect r="r" b="b" t="t" l="l"/>
              <a:pathLst>
                <a:path h="2699121" w="5915880">
                  <a:moveTo>
                    <a:pt x="0" y="0"/>
                  </a:moveTo>
                  <a:lnTo>
                    <a:pt x="5915880" y="0"/>
                  </a:lnTo>
                  <a:lnTo>
                    <a:pt x="5915880" y="2699121"/>
                  </a:lnTo>
                  <a:lnTo>
                    <a:pt x="0" y="2699121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915880" cy="2746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Arimo"/>
                </a:rPr>
                <a:t> 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-987761" y="1373900"/>
            <a:ext cx="10557867" cy="7401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79"/>
              </a:lnSpc>
            </a:pPr>
            <a:r>
              <a:rPr lang="en-US" sz="52665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396315" y="4728187"/>
            <a:ext cx="7709905" cy="617643"/>
            <a:chOff x="0" y="0"/>
            <a:chExt cx="2373679" cy="19015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73679" cy="190156"/>
            </a:xfrm>
            <a:custGeom>
              <a:avLst/>
              <a:gdLst/>
              <a:ahLst/>
              <a:cxnLst/>
              <a:rect r="r" b="b" t="t" l="l"/>
              <a:pathLst>
                <a:path h="190156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90156"/>
                  </a:lnTo>
                  <a:lnTo>
                    <a:pt x="0" y="190156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291173" y="5396170"/>
            <a:ext cx="2691570" cy="3046972"/>
          </a:xfrm>
          <a:custGeom>
            <a:avLst/>
            <a:gdLst/>
            <a:ahLst/>
            <a:cxnLst/>
            <a:rect r="r" b="b" t="t" l="l"/>
            <a:pathLst>
              <a:path h="3046972" w="2691570">
                <a:moveTo>
                  <a:pt x="0" y="0"/>
                </a:moveTo>
                <a:lnTo>
                  <a:pt x="2691570" y="0"/>
                </a:lnTo>
                <a:lnTo>
                  <a:pt x="2691570" y="3046972"/>
                </a:lnTo>
                <a:lnTo>
                  <a:pt x="0" y="30469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512" t="-82686" r="-40244" b="-5688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954087" y="8848989"/>
            <a:ext cx="2196517" cy="1050803"/>
          </a:xfrm>
          <a:custGeom>
            <a:avLst/>
            <a:gdLst/>
            <a:ahLst/>
            <a:cxnLst/>
            <a:rect r="r" b="b" t="t" l="l"/>
            <a:pathLst>
              <a:path h="1050803" w="2196517">
                <a:moveTo>
                  <a:pt x="0" y="0"/>
                </a:moveTo>
                <a:lnTo>
                  <a:pt x="2196517" y="0"/>
                </a:lnTo>
                <a:lnTo>
                  <a:pt x="2196517" y="1050803"/>
                </a:lnTo>
                <a:lnTo>
                  <a:pt x="0" y="10508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91624" y="262828"/>
            <a:ext cx="4324926" cy="765872"/>
          </a:xfrm>
          <a:custGeom>
            <a:avLst/>
            <a:gdLst/>
            <a:ahLst/>
            <a:cxnLst/>
            <a:rect r="r" b="b" t="t" l="l"/>
            <a:pathLst>
              <a:path h="765872" w="4324926">
                <a:moveTo>
                  <a:pt x="0" y="0"/>
                </a:moveTo>
                <a:lnTo>
                  <a:pt x="4324926" y="0"/>
                </a:lnTo>
                <a:lnTo>
                  <a:pt x="4324926" y="765872"/>
                </a:lnTo>
                <a:lnTo>
                  <a:pt x="0" y="7658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73086" y="4817316"/>
            <a:ext cx="4299087" cy="530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4"/>
              </a:lnSpc>
            </a:pPr>
            <a:r>
              <a:rPr lang="en-US" sz="3836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72174" y="8347892"/>
            <a:ext cx="6388218" cy="1725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API - 4º SEMESTRE</a:t>
            </a:r>
          </a:p>
          <a:p>
            <a:pPr algn="ctr">
              <a:lnSpc>
                <a:spcPts val="6912"/>
              </a:lnSpc>
            </a:pPr>
            <a:r>
              <a:rPr lang="en-US" sz="4937">
                <a:solidFill>
                  <a:srgbClr val="1A468E"/>
                </a:solidFill>
                <a:latin typeface="Abril Fatface"/>
              </a:rPr>
              <a:t>4ª SPRINT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503114" y="2694608"/>
          <a:ext cx="11281772" cy="5729315"/>
        </p:xfrm>
        <a:graphic>
          <a:graphicData uri="http://schemas.openxmlformats.org/drawingml/2006/table">
            <a:tbl>
              <a:tblPr/>
              <a:tblGrid>
                <a:gridCol w="981784"/>
                <a:gridCol w="10299988"/>
              </a:tblGrid>
              <a:tr h="977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1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Integrantes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92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2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Proposta de melhoria </a:t>
                      </a:r>
                      <a:endParaRPr lang="en-US" sz="1100"/>
                    </a:p>
                    <a:p>
                      <a:pPr marL="561339" indent="-280669" lvl="1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Layout</a:t>
                      </a:r>
                    </a:p>
                    <a:p>
                      <a:pPr marL="561339" indent="-280669" lvl="1">
                        <a:lnSpc>
                          <a:spcPts val="3639"/>
                        </a:lnSpc>
                        <a:buFont typeface="Arial"/>
                        <a:buChar char="•"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Poka yoke</a:t>
                      </a:r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Resultados esperados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56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1A468E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2A2E3A"/>
                          </a:solidFill>
                          <a:latin typeface="Helios"/>
                        </a:rPr>
                        <a:t>Cronograma</a:t>
                      </a: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774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endParaRPr lang="en-US" sz="1100"/>
                    </a:p>
                  </a:txBody>
                  <a:tcPr marL="211594" marR="211594" marT="211594" marB="211594" anchor="ctr">
                    <a:lnL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E4E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name="Group 6" id="6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0" y="3481068"/>
            <a:ext cx="730278" cy="7474311"/>
            <a:chOff x="0" y="0"/>
            <a:chExt cx="192337" cy="196854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2337" cy="1968543"/>
            </a:xfrm>
            <a:custGeom>
              <a:avLst/>
              <a:gdLst/>
              <a:ahLst/>
              <a:cxnLst/>
              <a:rect r="r" b="b" t="t" l="l"/>
              <a:pathLst>
                <a:path h="1968543" w="192337">
                  <a:moveTo>
                    <a:pt x="96168" y="0"/>
                  </a:moveTo>
                  <a:lnTo>
                    <a:pt x="96168" y="0"/>
                  </a:lnTo>
                  <a:cubicBezTo>
                    <a:pt x="121674" y="0"/>
                    <a:pt x="146134" y="10132"/>
                    <a:pt x="164170" y="28167"/>
                  </a:cubicBezTo>
                  <a:cubicBezTo>
                    <a:pt x="182205" y="46202"/>
                    <a:pt x="192337" y="70663"/>
                    <a:pt x="192337" y="96168"/>
                  </a:cubicBezTo>
                  <a:lnTo>
                    <a:pt x="192337" y="1872375"/>
                  </a:lnTo>
                  <a:cubicBezTo>
                    <a:pt x="192337" y="1925487"/>
                    <a:pt x="149281" y="1968543"/>
                    <a:pt x="96168" y="1968543"/>
                  </a:cubicBezTo>
                  <a:lnTo>
                    <a:pt x="96168" y="1968543"/>
                  </a:lnTo>
                  <a:cubicBezTo>
                    <a:pt x="70663" y="1968543"/>
                    <a:pt x="46202" y="1958411"/>
                    <a:pt x="28167" y="1940376"/>
                  </a:cubicBezTo>
                  <a:cubicBezTo>
                    <a:pt x="10132" y="1922341"/>
                    <a:pt x="0" y="1897880"/>
                    <a:pt x="0" y="1872375"/>
                  </a:cubicBezTo>
                  <a:lnTo>
                    <a:pt x="0" y="96168"/>
                  </a:lnTo>
                  <a:cubicBezTo>
                    <a:pt x="0" y="43056"/>
                    <a:pt x="43056" y="0"/>
                    <a:pt x="96168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92337" cy="2016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-127396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Escopo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0278" y="904298"/>
            <a:ext cx="163437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da sprint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028700" y="8404268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5" y="0"/>
                </a:lnTo>
                <a:lnTo>
                  <a:pt x="1555055" y="1708064"/>
                </a:lnTo>
                <a:lnTo>
                  <a:pt x="0" y="1708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813640" y="2163497"/>
            <a:ext cx="912894" cy="912891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5813640" y="4774920"/>
            <a:ext cx="912894" cy="912891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6666" r="0" b="-16666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5813640" y="6068810"/>
            <a:ext cx="912894" cy="91289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-13727957" y="-6025714"/>
            <a:ext cx="18171815" cy="18802143"/>
            <a:chOff x="0" y="0"/>
            <a:chExt cx="7456289" cy="771492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56289" cy="7714926"/>
            </a:xfrm>
            <a:custGeom>
              <a:avLst/>
              <a:gdLst/>
              <a:ahLst/>
              <a:cxnLst/>
              <a:rect r="r" b="b" t="t" l="l"/>
              <a:pathLst>
                <a:path h="7714926" w="7456289">
                  <a:moveTo>
                    <a:pt x="0" y="0"/>
                  </a:moveTo>
                  <a:lnTo>
                    <a:pt x="7456289" y="0"/>
                  </a:lnTo>
                  <a:lnTo>
                    <a:pt x="7456289" y="7714926"/>
                  </a:lnTo>
                  <a:lnTo>
                    <a:pt x="0" y="7714926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7456289" cy="7762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1793736" y="-65214"/>
            <a:ext cx="7013894" cy="356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57"/>
              </a:lnSpc>
            </a:pPr>
            <a:r>
              <a:rPr lang="en-US" sz="25331">
                <a:solidFill>
                  <a:srgbClr val="FFFFFF"/>
                </a:solidFill>
                <a:latin typeface="Cormorant Garamond Medium"/>
              </a:rPr>
              <a:t>P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-2266798" y="1569757"/>
            <a:ext cx="6710655" cy="450931"/>
            <a:chOff x="0" y="0"/>
            <a:chExt cx="2373679" cy="1595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73679" cy="159502"/>
            </a:xfrm>
            <a:custGeom>
              <a:avLst/>
              <a:gdLst/>
              <a:ahLst/>
              <a:cxnLst/>
              <a:rect r="r" b="b" t="t" l="l"/>
              <a:pathLst>
                <a:path h="159502" w="2373679">
                  <a:moveTo>
                    <a:pt x="0" y="0"/>
                  </a:moveTo>
                  <a:lnTo>
                    <a:pt x="2373679" y="0"/>
                  </a:lnTo>
                  <a:lnTo>
                    <a:pt x="2373679" y="159502"/>
                  </a:lnTo>
                  <a:lnTo>
                    <a:pt x="0" y="159502"/>
                  </a:lnTo>
                  <a:close/>
                </a:path>
              </a:pathLst>
            </a:custGeom>
            <a:solidFill>
              <a:srgbClr val="1A468E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873217" y="2070030"/>
            <a:ext cx="829918" cy="939502"/>
          </a:xfrm>
          <a:custGeom>
            <a:avLst/>
            <a:gdLst/>
            <a:ahLst/>
            <a:cxnLst/>
            <a:rect r="r" b="b" t="t" l="l"/>
            <a:pathLst>
              <a:path h="939502" w="829918">
                <a:moveTo>
                  <a:pt x="0" y="0"/>
                </a:moveTo>
                <a:lnTo>
                  <a:pt x="829918" y="0"/>
                </a:lnTo>
                <a:lnTo>
                  <a:pt x="829918" y="939503"/>
                </a:lnTo>
                <a:lnTo>
                  <a:pt x="0" y="939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512" t="-82686" r="-40244" b="-5688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520020" y="215088"/>
            <a:ext cx="4502127" cy="3160269"/>
          </a:xfrm>
          <a:custGeom>
            <a:avLst/>
            <a:gdLst/>
            <a:ahLst/>
            <a:cxnLst/>
            <a:rect r="r" b="b" t="t" l="l"/>
            <a:pathLst>
              <a:path h="3160269" w="4502127">
                <a:moveTo>
                  <a:pt x="0" y="0"/>
                </a:moveTo>
                <a:lnTo>
                  <a:pt x="4502127" y="0"/>
                </a:lnTo>
                <a:lnTo>
                  <a:pt x="4502127" y="3160270"/>
                </a:lnTo>
                <a:lnTo>
                  <a:pt x="0" y="3160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6392" t="-124615" r="-50311" b="-61085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5813640" y="7362701"/>
            <a:ext cx="912894" cy="912891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335" t="0" r="-335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813640" y="3481029"/>
            <a:ext cx="912894" cy="912891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-13484" r="0" b="-13484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5813640" y="8656592"/>
            <a:ext cx="912894" cy="912891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12515" r="0" b="-12515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-977764" y="1581806"/>
            <a:ext cx="6531881" cy="464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7"/>
              </a:lnSpc>
            </a:pPr>
            <a:r>
              <a:rPr lang="en-US" sz="3353">
                <a:solidFill>
                  <a:srgbClr val="FFFFFF"/>
                </a:solidFill>
                <a:latin typeface="Cormorant Garamond Bold"/>
              </a:rPr>
              <a:t>H O E N I X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916697" y="6068810"/>
            <a:ext cx="3488649" cy="650882"/>
            <a:chOff x="0" y="0"/>
            <a:chExt cx="4651532" cy="867843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Fernanda Medeiros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916697" y="2444847"/>
            <a:ext cx="3488649" cy="650882"/>
            <a:chOff x="0" y="0"/>
            <a:chExt cx="4651532" cy="867843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Bianca Faria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Master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916697" y="4905924"/>
            <a:ext cx="3488649" cy="650882"/>
            <a:chOff x="0" y="0"/>
            <a:chExt cx="4651532" cy="867843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Cristovão Ferreira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5813640" y="443244"/>
            <a:ext cx="4591705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2A2E3A"/>
                </a:solidFill>
                <a:latin typeface="Noto Serif Bold"/>
              </a:rPr>
              <a:t>Nosso time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6916697" y="7363413"/>
            <a:ext cx="3488649" cy="649458"/>
            <a:chOff x="0" y="0"/>
            <a:chExt cx="4651532" cy="865945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19050"/>
              <a:ext cx="4651532" cy="425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Luiz Gustavo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527061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916697" y="3481029"/>
            <a:ext cx="3488649" cy="650882"/>
            <a:chOff x="0" y="0"/>
            <a:chExt cx="4651532" cy="867843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Ricardo Siqueira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P.O.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6916697" y="8656592"/>
            <a:ext cx="3488649" cy="650882"/>
            <a:chOff x="0" y="0"/>
            <a:chExt cx="4651532" cy="867843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19050"/>
              <a:ext cx="4651532" cy="4273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411"/>
                </a:lnSpc>
                <a:spcBef>
                  <a:spcPct val="0"/>
                </a:spcBef>
              </a:pPr>
              <a:r>
                <a:rPr lang="en-US" sz="2009">
                  <a:solidFill>
                    <a:srgbClr val="2A2E3A"/>
                  </a:solidFill>
                  <a:latin typeface="Helios Bold"/>
                </a:rPr>
                <a:t>Yasmin Nunes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528959"/>
              <a:ext cx="4651532" cy="33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250"/>
                </a:lnSpc>
              </a:pPr>
              <a:r>
                <a:rPr lang="en-US" sz="1607">
                  <a:solidFill>
                    <a:srgbClr val="2A2E3A"/>
                  </a:solidFill>
                  <a:latin typeface="TT Hoves"/>
                </a:rPr>
                <a:t>Scrum Team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104206" y="2684090"/>
            <a:ext cx="7408379" cy="6518143"/>
            <a:chOff x="0" y="0"/>
            <a:chExt cx="1656026" cy="145702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56026" cy="1457028"/>
            </a:xfrm>
            <a:custGeom>
              <a:avLst/>
              <a:gdLst/>
              <a:ahLst/>
              <a:cxnLst/>
              <a:rect r="r" b="b" t="t" l="l"/>
              <a:pathLst>
                <a:path h="1457028" w="1656026">
                  <a:moveTo>
                    <a:pt x="0" y="0"/>
                  </a:moveTo>
                  <a:lnTo>
                    <a:pt x="1656026" y="0"/>
                  </a:lnTo>
                  <a:lnTo>
                    <a:pt x="1656026" y="1457028"/>
                  </a:lnTo>
                  <a:lnTo>
                    <a:pt x="0" y="1457028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56026" cy="14951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748827" y="4334203"/>
            <a:ext cx="481114" cy="604139"/>
          </a:xfrm>
          <a:custGeom>
            <a:avLst/>
            <a:gdLst/>
            <a:ahLst/>
            <a:cxnLst/>
            <a:rect r="r" b="b" t="t" l="l"/>
            <a:pathLst>
              <a:path h="604139" w="481114">
                <a:moveTo>
                  <a:pt x="0" y="0"/>
                </a:moveTo>
                <a:lnTo>
                  <a:pt x="481114" y="0"/>
                </a:lnTo>
                <a:lnTo>
                  <a:pt x="481114" y="604139"/>
                </a:lnTo>
                <a:lnTo>
                  <a:pt x="0" y="604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69872" y="3929520"/>
            <a:ext cx="1647299" cy="164729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468E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198133" y="4166690"/>
            <a:ext cx="990777" cy="1172960"/>
          </a:xfrm>
          <a:custGeom>
            <a:avLst/>
            <a:gdLst/>
            <a:ahLst/>
            <a:cxnLst/>
            <a:rect r="r" b="b" t="t" l="l"/>
            <a:pathLst>
              <a:path h="1172960" w="990777">
                <a:moveTo>
                  <a:pt x="0" y="0"/>
                </a:moveTo>
                <a:lnTo>
                  <a:pt x="990777" y="0"/>
                </a:lnTo>
                <a:lnTo>
                  <a:pt x="990777" y="1172960"/>
                </a:lnTo>
                <a:lnTo>
                  <a:pt x="0" y="11729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0278" y="1132898"/>
            <a:ext cx="2239506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7450764" y="5943162"/>
            <a:ext cx="4485515" cy="1222628"/>
            <a:chOff x="0" y="0"/>
            <a:chExt cx="5980686" cy="1630171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19050"/>
              <a:ext cx="5980686" cy="8270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07"/>
                </a:lnSpc>
                <a:spcBef>
                  <a:spcPct val="0"/>
                </a:spcBef>
              </a:pPr>
              <a:r>
                <a:rPr lang="en-US" sz="4005">
                  <a:solidFill>
                    <a:srgbClr val="2A2E3A"/>
                  </a:solidFill>
                  <a:latin typeface="Helios Bold"/>
                </a:rPr>
                <a:t>Proposta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019918"/>
              <a:ext cx="5980686" cy="610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58"/>
                </a:lnSpc>
              </a:pPr>
              <a:r>
                <a:rPr lang="en-US" sz="2827">
                  <a:solidFill>
                    <a:srgbClr val="2A2E3A"/>
                  </a:solidFill>
                  <a:latin typeface="TT Hoves"/>
                </a:rPr>
                <a:t>Layout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8385" t="-119881" r="-102816" b="-10920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Proposta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1828" y="1132898"/>
            <a:ext cx="219640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melhoria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16494" y="2259535"/>
            <a:ext cx="13439733" cy="10444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3599" indent="-431800" lvl="1">
              <a:lnSpc>
                <a:spcPts val="771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Trocchi"/>
              </a:rPr>
              <a:t>Layout </a:t>
            </a:r>
          </a:p>
          <a:p>
            <a:pPr marL="755641" indent="-377820" lvl="1">
              <a:lnSpc>
                <a:spcPts val="675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Layout celular, ou Layout em U: Processos divididos em setores de trabalho específicos, garantindo o fluxo do produto.</a:t>
            </a:r>
          </a:p>
          <a:p>
            <a:pPr marL="755641" indent="-377820" lvl="1">
              <a:lnSpc>
                <a:spcPts val="675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Alocar toda matéria prima junta</a:t>
            </a:r>
          </a:p>
          <a:p>
            <a:pPr marL="755641" indent="-377820" lvl="1">
              <a:lnSpc>
                <a:spcPts val="6754"/>
              </a:lnSpc>
              <a:buFont typeface="Arial"/>
              <a:buChar char="•"/>
            </a:pPr>
            <a:r>
              <a:rPr lang="en-US" sz="3499">
                <a:solidFill>
                  <a:srgbClr val="000000"/>
                </a:solidFill>
                <a:latin typeface="Trocchi"/>
              </a:rPr>
              <a:t>Alocar todos os produtos acabados mais próximo da expedição</a:t>
            </a:r>
          </a:p>
          <a:p>
            <a:pPr>
              <a:lnSpc>
                <a:spcPts val="7719"/>
              </a:lnSpc>
            </a:pPr>
          </a:p>
          <a:p>
            <a:pPr>
              <a:lnSpc>
                <a:spcPts val="6754"/>
              </a:lnSpc>
            </a:pPr>
          </a:p>
          <a:p>
            <a:pPr>
              <a:lnSpc>
                <a:spcPts val="6754"/>
              </a:lnSpc>
            </a:pPr>
          </a:p>
          <a:p>
            <a:pPr>
              <a:lnSpc>
                <a:spcPts val="6754"/>
              </a:lnSpc>
            </a:pPr>
          </a:p>
          <a:p>
            <a:pPr>
              <a:lnSpc>
                <a:spcPts val="6754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1009189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2677" y="1198728"/>
            <a:ext cx="1263551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celular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16494" y="2645810"/>
            <a:ext cx="13609208" cy="76445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61"/>
              </a:lnSpc>
            </a:pPr>
            <a:r>
              <a:rPr lang="en-US" sz="3544">
                <a:solidFill>
                  <a:srgbClr val="000000"/>
                </a:solidFill>
                <a:latin typeface="Trocchi"/>
              </a:rPr>
              <a:t>Layout celular, ou Layout em U: </a:t>
            </a:r>
          </a:p>
          <a:p>
            <a:pPr algn="just" marL="765179" indent="-382590" lvl="1">
              <a:lnSpc>
                <a:spcPts val="8151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Trocchi"/>
              </a:rPr>
              <a:t>Divisão em Setores Específicos;</a:t>
            </a:r>
          </a:p>
          <a:p>
            <a:pPr algn="just" marL="765179" indent="-382590" lvl="1">
              <a:lnSpc>
                <a:spcPts val="8151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Trocchi"/>
              </a:rPr>
              <a:t>Fluxo Contínuo;</a:t>
            </a:r>
          </a:p>
          <a:p>
            <a:pPr algn="just" marL="765179" indent="-382590" lvl="1">
              <a:lnSpc>
                <a:spcPts val="8151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Trocchi"/>
              </a:rPr>
              <a:t>Comunicação e Colaboração;</a:t>
            </a:r>
          </a:p>
          <a:p>
            <a:pPr algn="just" marL="765179" indent="-382590" lvl="1">
              <a:lnSpc>
                <a:spcPts val="8151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Trocchi"/>
              </a:rPr>
              <a:t>Aumento da Produtividade.</a:t>
            </a:r>
          </a:p>
          <a:p>
            <a:pPr algn="just" marL="765179" indent="-382590" lvl="1">
              <a:lnSpc>
                <a:spcPts val="8151"/>
              </a:lnSpc>
              <a:buFont typeface="Arial"/>
              <a:buChar char="•"/>
            </a:pPr>
            <a:r>
              <a:rPr lang="en-US" sz="3544">
                <a:solidFill>
                  <a:srgbClr val="000000"/>
                </a:solidFill>
                <a:latin typeface="Trocchi"/>
              </a:rPr>
              <a:t>Ganho de espaço</a:t>
            </a:r>
          </a:p>
          <a:p>
            <a:pPr algn="just">
              <a:lnSpc>
                <a:spcPts val="4961"/>
              </a:lnSpc>
            </a:pPr>
          </a:p>
          <a:p>
            <a:pPr algn="just">
              <a:lnSpc>
                <a:spcPts val="4961"/>
              </a:lnSpc>
            </a:pPr>
          </a:p>
          <a:p>
            <a:pPr algn="just">
              <a:lnSpc>
                <a:spcPts val="496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05647" y="2693876"/>
            <a:ext cx="15221678" cy="5446507"/>
          </a:xfrm>
          <a:custGeom>
            <a:avLst/>
            <a:gdLst/>
            <a:ahLst/>
            <a:cxnLst/>
            <a:rect r="r" b="b" t="t" l="l"/>
            <a:pathLst>
              <a:path h="5446507" w="15221678">
                <a:moveTo>
                  <a:pt x="0" y="0"/>
                </a:moveTo>
                <a:lnTo>
                  <a:pt x="15221678" y="0"/>
                </a:lnTo>
                <a:lnTo>
                  <a:pt x="15221678" y="5446507"/>
                </a:lnTo>
                <a:lnTo>
                  <a:pt x="0" y="5446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009189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9858" y="1231323"/>
            <a:ext cx="1516658" cy="69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9"/>
              </a:lnSpc>
            </a:pPr>
            <a:r>
              <a:rPr lang="en-US" sz="4049">
                <a:solidFill>
                  <a:srgbClr val="FFFFFF"/>
                </a:solidFill>
                <a:latin typeface="Helios"/>
              </a:rPr>
              <a:t>celular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205647" y="2781936"/>
            <a:ext cx="15268831" cy="5463379"/>
          </a:xfrm>
          <a:custGeom>
            <a:avLst/>
            <a:gdLst/>
            <a:ahLst/>
            <a:cxnLst/>
            <a:rect r="r" b="b" t="t" l="l"/>
            <a:pathLst>
              <a:path h="5463379" w="15268831">
                <a:moveTo>
                  <a:pt x="0" y="0"/>
                </a:moveTo>
                <a:lnTo>
                  <a:pt x="15268831" y="0"/>
                </a:lnTo>
                <a:lnTo>
                  <a:pt x="15268831" y="5463379"/>
                </a:lnTo>
                <a:lnTo>
                  <a:pt x="0" y="5463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009189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Layout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4298" y="1240848"/>
            <a:ext cx="1511350" cy="679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FFFFFF"/>
                </a:solidFill>
                <a:latin typeface="TT Hoves"/>
              </a:rPr>
              <a:t>celular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3777921" y="1255878"/>
            <a:ext cx="7555842" cy="3482406"/>
            <a:chOff x="0" y="0"/>
            <a:chExt cx="406400" cy="1873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00" cy="187305"/>
            </a:xfrm>
            <a:custGeom>
              <a:avLst/>
              <a:gdLst/>
              <a:ahLst/>
              <a:cxnLst/>
              <a:rect r="r" b="b" t="t" l="l"/>
              <a:pathLst>
                <a:path h="187305" w="406400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27000" y="-28575"/>
              <a:ext cx="152400" cy="2158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29936" y="-226002"/>
            <a:ext cx="19347873" cy="1543050"/>
            <a:chOff x="0" y="0"/>
            <a:chExt cx="5095736" cy="406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95736" cy="406400"/>
            </a:xfrm>
            <a:custGeom>
              <a:avLst/>
              <a:gdLst/>
              <a:ahLst/>
              <a:cxnLst/>
              <a:rect r="r" b="b" t="t" l="l"/>
              <a:pathLst>
                <a:path h="406400" w="5095736">
                  <a:moveTo>
                    <a:pt x="4892536" y="0"/>
                  </a:moveTo>
                  <a:cubicBezTo>
                    <a:pt x="5004760" y="0"/>
                    <a:pt x="5095736" y="90976"/>
                    <a:pt x="5095736" y="203200"/>
                  </a:cubicBezTo>
                  <a:cubicBezTo>
                    <a:pt x="5095736" y="315424"/>
                    <a:pt x="5004760" y="406400"/>
                    <a:pt x="48925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A468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5095736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556226" y="8348201"/>
            <a:ext cx="1406147" cy="1820198"/>
          </a:xfrm>
          <a:custGeom>
            <a:avLst/>
            <a:gdLst/>
            <a:ahLst/>
            <a:cxnLst/>
            <a:rect r="r" b="b" t="t" l="l"/>
            <a:pathLst>
              <a:path h="1820198" w="1406147">
                <a:moveTo>
                  <a:pt x="0" y="0"/>
                </a:moveTo>
                <a:lnTo>
                  <a:pt x="1406148" y="0"/>
                </a:lnTo>
                <a:lnTo>
                  <a:pt x="1406148" y="1820198"/>
                </a:lnTo>
                <a:lnTo>
                  <a:pt x="0" y="1820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385" t="-119881" r="-102816" b="-1092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1172" y="8348201"/>
            <a:ext cx="1555055" cy="1708064"/>
          </a:xfrm>
          <a:custGeom>
            <a:avLst/>
            <a:gdLst/>
            <a:ahLst/>
            <a:cxnLst/>
            <a:rect r="r" b="b" t="t" l="l"/>
            <a:pathLst>
              <a:path h="1708064" w="1555055">
                <a:moveTo>
                  <a:pt x="0" y="0"/>
                </a:moveTo>
                <a:lnTo>
                  <a:pt x="1555056" y="0"/>
                </a:lnTo>
                <a:lnTo>
                  <a:pt x="1555056" y="1708065"/>
                </a:lnTo>
                <a:lnTo>
                  <a:pt x="0" y="17080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828" t="-172115" r="-173091" b="-12248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31379" y="1259898"/>
            <a:ext cx="234969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Noto Serif"/>
              </a:rPr>
              <a:t>de espaguete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529936" y="-260928"/>
            <a:ext cx="642967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FFFF"/>
                </a:solidFill>
                <a:latin typeface="Abril Fatface"/>
              </a:rPr>
              <a:t>Diagrama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777921" y="1951142"/>
            <a:ext cx="7534275" cy="56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9"/>
              </a:lnSpc>
            </a:pPr>
            <a:r>
              <a:rPr lang="en-US" sz="3349">
                <a:solidFill>
                  <a:srgbClr val="000000"/>
                </a:solidFill>
                <a:latin typeface="Trocchi"/>
              </a:rPr>
              <a:t>Diferença entre o fluxo do processo: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2205647" y="3009714"/>
            <a:ext cx="14646821" cy="5319469"/>
          </a:xfrm>
          <a:custGeom>
            <a:avLst/>
            <a:gdLst/>
            <a:ahLst/>
            <a:cxnLst/>
            <a:rect r="r" b="b" t="t" l="l"/>
            <a:pathLst>
              <a:path h="5319469" w="14646821">
                <a:moveTo>
                  <a:pt x="0" y="0"/>
                </a:moveTo>
                <a:lnTo>
                  <a:pt x="14646821" y="0"/>
                </a:lnTo>
                <a:lnTo>
                  <a:pt x="14646821" y="5319468"/>
                </a:lnTo>
                <a:lnTo>
                  <a:pt x="0" y="5319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</a:blip>
            <a:stretch>
              <a:fillRect l="-30501" t="-63204" r="-3901" b="-44858"/>
            </a:stretch>
          </a:blipFill>
        </p:spPr>
      </p:sp>
      <p:sp>
        <p:nvSpPr>
          <p:cNvPr name="AutoShape 14" id="14"/>
          <p:cNvSpPr/>
          <p:nvPr/>
        </p:nvSpPr>
        <p:spPr>
          <a:xfrm flipH="true" flipV="true">
            <a:off x="6220044" y="6330620"/>
            <a:ext cx="715002" cy="46388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DAF0FvvzzO4</dc:identifier>
  <dcterms:modified xsi:type="dcterms:W3CDTF">2011-08-01T06:04:30Z</dcterms:modified>
  <cp:revision>1</cp:revision>
  <dc:title> PHOENIX / SPARTANS - 4ª Sprint Apresentação</dc:title>
</cp:coreProperties>
</file>